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24"/>
  </p:notesMasterIdLst>
  <p:handoutMasterIdLst>
    <p:handoutMasterId r:id="rId25"/>
  </p:handoutMasterIdLst>
  <p:sldIdLst>
    <p:sldId id="290" r:id="rId2"/>
    <p:sldId id="303" r:id="rId3"/>
    <p:sldId id="324" r:id="rId4"/>
    <p:sldId id="330" r:id="rId5"/>
    <p:sldId id="325" r:id="rId6"/>
    <p:sldId id="306" r:id="rId7"/>
    <p:sldId id="314" r:id="rId8"/>
    <p:sldId id="328" r:id="rId9"/>
    <p:sldId id="331" r:id="rId10"/>
    <p:sldId id="311" r:id="rId11"/>
    <p:sldId id="319" r:id="rId12"/>
    <p:sldId id="320" r:id="rId13"/>
    <p:sldId id="323" r:id="rId14"/>
    <p:sldId id="322" r:id="rId15"/>
    <p:sldId id="329" r:id="rId16"/>
    <p:sldId id="332" r:id="rId17"/>
    <p:sldId id="321" r:id="rId18"/>
    <p:sldId id="309" r:id="rId19"/>
    <p:sldId id="326" r:id="rId20"/>
    <p:sldId id="327" r:id="rId21"/>
    <p:sldId id="294" r:id="rId22"/>
    <p:sldId id="295" r:id="rId23"/>
  </p:sldIdLst>
  <p:sldSz cx="12192000" cy="6858000"/>
  <p:notesSz cx="6797675" cy="9926638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IBM Plex Sans" panose="020B0503050203000203" pitchFamily="34" charset="0"/>
      <p:regular r:id="rId32"/>
      <p:bold r:id="rId33"/>
      <p:italic r:id="rId34"/>
      <p:boldItalic r:id="rId35"/>
    </p:embeddedFont>
    <p:embeddedFont>
      <p:font typeface="IBM Plex Sans Medium" panose="020B0603050203000203" pitchFamily="34" charset="0"/>
      <p:regular r:id="rId36"/>
      <p:italic r:id="rId37"/>
    </p:embeddedFont>
    <p:embeddedFont>
      <p:font typeface="IBM Plex Sans SemiBold" panose="020B0703050203000203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Bold" panose="02000000000000000000" pitchFamily="2" charset="0"/>
      <p:bold r:id="rId46"/>
      <p:italic r:id="rId47"/>
      <p:boldItalic r:id="rId48"/>
    </p:embeddedFont>
    <p:embeddedFont>
      <p:font typeface="Roboto Regular" panose="020B060402020202020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lide examples" id="{5DDFB2E4-F4DC-4D4A-9117-77F6B897B0C5}">
          <p14:sldIdLst>
            <p14:sldId id="290"/>
            <p14:sldId id="303"/>
            <p14:sldId id="324"/>
            <p14:sldId id="330"/>
            <p14:sldId id="325"/>
            <p14:sldId id="306"/>
            <p14:sldId id="314"/>
            <p14:sldId id="328"/>
            <p14:sldId id="331"/>
            <p14:sldId id="311"/>
            <p14:sldId id="319"/>
            <p14:sldId id="320"/>
            <p14:sldId id="323"/>
            <p14:sldId id="322"/>
            <p14:sldId id="329"/>
            <p14:sldId id="332"/>
            <p14:sldId id="321"/>
            <p14:sldId id="309"/>
            <p14:sldId id="326"/>
            <p14:sldId id="327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02AA6-4AE4-B67E-E982-600FF1DA5D02}" v="106" dt="2023-11-04T16:33:21.304"/>
    <p1510:client id="{8A87EC9C-9859-4A27-A7FD-6886301746DA}" v="50" dt="2023-11-03T13:55:22.420"/>
    <p1510:client id="{8EEA7F93-56BE-B915-6BB5-DD04EF1990B3}" v="1" dt="2023-11-08T01:08:12.581"/>
    <p1510:client id="{A73E016D-29B9-6E66-9A12-4FC0DC3684FF}" v="613" dt="2023-11-06T22:15:05.399"/>
    <p1510:client id="{B13D9770-F43F-B814-E055-D3EA0530FF71}" v="13" dt="2023-11-06T02:07:49.524"/>
    <p1510:client id="{C72FA70D-E489-DB97-724A-D621EF0FAC6D}" v="43" dt="2023-11-06T22:39:38.556"/>
    <p1510:client id="{D0AABC3C-B641-B066-78D1-9645908A76B4}" v="10" dt="2023-11-08T14:30:02.922"/>
    <p1510:client id="{ED7BFBB6-75BA-B52F-77E7-B7056D15DB8D}" v="181" dt="2023-11-06T00:16:45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8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sv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76257D3-DD2C-57FE-EE41-1B5FA3F171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4319C9-27C2-E76E-8901-D50CC9959A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5123" y="0"/>
            <a:ext cx="555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latin typeface="IBM Plex Sans" panose="020B0503050203000203" pitchFamily="34" charset="77"/>
              </a:rPr>
              <a:t>PASSDataCommunitySummit</a:t>
            </a:r>
            <a:endParaRPr lang="en-US" sz="1100" b="0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D1984-290D-6EC5-B176-7742FBE3F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D6E74E5-AAF6-5DA1-4E6C-953FF0D49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BFEF7E-AEED-8895-E7EE-9549B66AE1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5A8ECF-F7E1-8894-2D9D-FFCE6E8015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9F4CD5F-C649-FEA1-4F72-3874EA90C2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C432AEF-EC9D-C6B5-30AE-590D19130E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9F1B02F-4175-EBDA-3A3F-FAD49B63BE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88364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D7557A-8B38-4D93-377D-1C91B1D4E0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226B660-E4BF-7893-1ED9-D9A9E84D65E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F66AFE-DBBF-D331-B3AA-BC7FD06D95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7525CB8-9CDD-F85C-60A1-D2F20CB44D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9B98E7-C32B-121F-2F08-9B9D335EB9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latin typeface="IBM Plex Sans" panose="020B0503050203000203" pitchFamily="34" charset="77"/>
              </a:rPr>
              <a:t>PASSDataCommunitySummit</a:t>
            </a:r>
            <a:endParaRPr lang="en-US" sz="1100" b="0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C5A907-3D77-1EEF-4B69-6DB8AD40A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latin typeface="IBM Plex Sans" panose="020B0503050203000203" pitchFamily="34" charset="77"/>
              </a:rPr>
              <a:t>PASSDataCommunitySummit</a:t>
            </a:r>
            <a:endParaRPr lang="en-US" sz="1100" b="0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latin typeface="IBM Plex Sans" panose="020B0503050203000203" pitchFamily="34" charset="77"/>
              </a:rPr>
              <a:t>PASSDataCommunitySummit</a:t>
            </a:r>
            <a:endParaRPr lang="en-US" sz="1100" b="0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latin typeface="IBM Plex Sans" panose="020B0503050203000203" pitchFamily="34" charset="77"/>
              </a:rPr>
              <a:t>PASSDataCommunitySummit</a:t>
            </a:r>
            <a:endParaRPr lang="en-US" sz="1100" b="0" i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4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thub.com/en/actions/using-workflows/events-that-trigger-workflows" TargetMode="External"/><Relationship Id="rId3" Type="http://schemas.openxmlformats.org/officeDocument/2006/relationships/hyperlink" Target="https://learn.microsoft.com/en-us/sql/connect/jdbc/building-the-connection-url?view=sql-server-ver16" TargetMode="External"/><Relationship Id="rId7" Type="http://schemas.openxmlformats.org/officeDocument/2006/relationships/hyperlink" Target="https://github.com/marketplace?type=actions" TargetMode="External"/><Relationship Id="rId2" Type="http://schemas.openxmlformats.org/officeDocument/2006/relationships/hyperlink" Target="https://github.com/kathikelRG/PASS_SUMMIT_2023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github.com/en/actions/using-workflows/reusing-workflows" TargetMode="External"/><Relationship Id="rId5" Type="http://schemas.openxmlformats.org/officeDocument/2006/relationships/hyperlink" Target="https://www.udemy.com/course/yaml-tutorial/l" TargetMode="External"/><Relationship Id="rId10" Type="http://schemas.openxmlformats.org/officeDocument/2006/relationships/hyperlink" Target="https://docs.github.com/en/billing/managing-billing-for-github-actions/about-billing-for-github-actions" TargetMode="External"/><Relationship Id="rId4" Type="http://schemas.openxmlformats.org/officeDocument/2006/relationships/hyperlink" Target="https://www.udemy.com/course/github-actions-the-complete-guide/" TargetMode="External"/><Relationship Id="rId9" Type="http://schemas.openxmlformats.org/officeDocument/2006/relationships/hyperlink" Target="https://gist.github.com/aaugustin/1071565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8129806" cy="798443"/>
          </a:xfrm>
        </p:spPr>
        <p:txBody>
          <a:bodyPr/>
          <a:lstStyle/>
          <a:p>
            <a:pPr algn="l"/>
            <a:r>
              <a:rPr lang="en-US" b="1" i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Introduction to GitHub Actions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01997981-810C-C542-B7BD-9319AA97FCA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/>
              <a:t>Kathi Kellenberger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B4CDC43F-CF20-5E49-81D5-D5561AA473F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/>
              <a:t>She/her</a:t>
            </a:r>
          </a:p>
        </p:txBody>
      </p:sp>
      <p:sp>
        <p:nvSpPr>
          <p:cNvPr id="13" name="Content Placeholder 21">
            <a:extLst>
              <a:ext uri="{FF2B5EF4-FFF2-40B4-BE49-F238E27FC236}">
                <a16:creationId xmlns:a16="http://schemas.microsoft.com/office/drawing/2014/main" id="{6E44FB46-2D9A-D443-A470-50D9134023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/>
              <a:t>Customer Success Engineer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0E4A5A2C-01A6-084B-884B-90B40739DA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/>
              <a:t>Redgate Software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DCD3CC-C921-107B-747C-D1C0260F1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7455" y="5642699"/>
            <a:ext cx="717480" cy="7174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B61D2D6-B646-FD60-4A45-347D0F1CE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8975" y="837226"/>
            <a:ext cx="717480" cy="7174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1167089-56A5-85DA-9498-966EDAD5A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8975" y="5642699"/>
            <a:ext cx="717480" cy="7174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72F7E4-F730-4449-91F3-13F7C2779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7455" y="4425383"/>
            <a:ext cx="717480" cy="7174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E9C5A3-5B81-654C-2F0C-6DB70BE59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8975" y="3239962"/>
            <a:ext cx="717480" cy="7174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ACCA4E-1481-92CD-9722-92E907E72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455" y="2045887"/>
            <a:ext cx="717480" cy="7174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C12A2C8-2ECA-F07A-0501-BC7A79FC4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38975" y="2038594"/>
            <a:ext cx="717480" cy="7174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3688AC0-0F8E-6CD1-F2A0-02B2B9833B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57455" y="3235635"/>
            <a:ext cx="717480" cy="7174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ABEAF13-053C-345A-B15B-D91E096ED0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038975" y="4441330"/>
            <a:ext cx="717480" cy="7174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2360CFE-82F8-B54B-9639-FF31F483A6D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11787" y="5642699"/>
            <a:ext cx="717480" cy="7174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EBE630D-C629-2F1C-46AF-5F4023667C6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64387" y="4425383"/>
            <a:ext cx="717480" cy="7174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D7BB37E-82B4-AD46-CC16-759066062F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64387" y="5642699"/>
            <a:ext cx="717480" cy="71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C20E76-C601-A32F-5100-D8583BCD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D28B3F2-66DB-821E-509D-9AF701EF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4" y="1866354"/>
            <a:ext cx="10084419" cy="30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3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399AF-DFDB-05C1-661C-6152950C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1385-89F9-1C26-0D52-5AAA65F1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375" y="3433057"/>
            <a:ext cx="7244984" cy="2049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91878-E122-A5F7-1043-3EAA6044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16" y="1261574"/>
            <a:ext cx="9769797" cy="15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2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D8697-E7AF-24AF-7D2C-ED0D150BC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936E70-91E4-27B6-2923-64C63876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0DD42-EE48-171F-DD21-55BC9A6F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29" y="1296443"/>
            <a:ext cx="6848374" cy="48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35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365370-A37B-19A2-82C7-52ED666A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D53D4-16FD-8664-0131-B48F0A1E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0" y="1394805"/>
            <a:ext cx="116776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BE9F76-F4CE-BFCE-E85D-C7438D49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359" y="1363047"/>
            <a:ext cx="7463458" cy="463348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2D1AA8-335F-67A6-1E09-4BED0C86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Variables and secrets</a:t>
            </a:r>
          </a:p>
        </p:txBody>
      </p:sp>
    </p:spTree>
    <p:extLst>
      <p:ext uri="{BB962C8B-B14F-4D97-AF65-F5344CB8AC3E}">
        <p14:creationId xmlns:p14="http://schemas.microsoft.com/office/powerpoint/2010/main" val="246634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40EE64B-C09F-D690-5DB3-9DAAAFBB0E30}"/>
              </a:ext>
            </a:extLst>
          </p:cNvPr>
          <p:cNvGrpSpPr/>
          <p:nvPr/>
        </p:nvGrpSpPr>
        <p:grpSpPr>
          <a:xfrm>
            <a:off x="583580" y="250902"/>
            <a:ext cx="9742448" cy="5791199"/>
            <a:chOff x="583580" y="250902"/>
            <a:chExt cx="9742448" cy="57911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F87ED2-159E-A811-7626-B4099D03CA9D}"/>
                </a:ext>
              </a:extLst>
            </p:cNvPr>
            <p:cNvSpPr/>
            <p:nvPr/>
          </p:nvSpPr>
          <p:spPr>
            <a:xfrm>
              <a:off x="583580" y="397727"/>
              <a:ext cx="9742448" cy="5644374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2F2F2"/>
                </a:solidFill>
                <a:highlight>
                  <a:srgbClr val="C0C0C0"/>
                </a:highlight>
                <a:latin typeface="Roboto" panose="02000000000000000000" pitchFamily="2" charset="0"/>
                <a:ea typeface="Roboto" panose="02000000000000000000" pitchFamily="2" charset="0"/>
                <a:cs typeface="Roboto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F03484-1391-5D17-BA75-78C4BA733E08}"/>
                </a:ext>
              </a:extLst>
            </p:cNvPr>
            <p:cNvSpPr txBox="1"/>
            <p:nvPr/>
          </p:nvSpPr>
          <p:spPr>
            <a:xfrm>
              <a:off x="789878" y="250902"/>
              <a:ext cx="101290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>
                  <a:latin typeface="IBM Plex Sans" panose="020B0503050203000203" pitchFamily="34" charset="77"/>
                  <a:ea typeface="Roboto" panose="02000000000000000000" pitchFamily="2" charset="0"/>
                </a:rPr>
                <a:t>Repo</a:t>
              </a:r>
              <a:endParaRPr lang="en-US" b="0" i="0" dirty="0" err="1">
                <a:latin typeface="IBM Plex Sans" panose="020B0503050203000203" pitchFamily="34" charset="77"/>
                <a:ea typeface="Roboto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9A5044-8BFF-7F04-B35E-070FFDE3B3D4}"/>
                </a:ext>
              </a:extLst>
            </p:cNvPr>
            <p:cNvSpPr txBox="1"/>
            <p:nvPr/>
          </p:nvSpPr>
          <p:spPr>
            <a:xfrm>
              <a:off x="1180170" y="669073"/>
              <a:ext cx="4267200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env:</a:t>
              </a:r>
              <a:endParaRPr lang="en-US" dirty="0"/>
            </a:p>
            <a:p>
              <a:r>
                <a:rPr lang="en-US" b="0">
                  <a:latin typeface="IBM Plex Sans"/>
                  <a:ea typeface="Roboto"/>
                  <a:cs typeface="Arial"/>
                </a:rPr>
                <a:t>    Var1: ${{ vars.Var1 }}</a:t>
              </a:r>
              <a:endParaRPr lang="en-US"/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 Var2: Server1</a:t>
              </a:r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 Var3: ${{ secrets.secret1 }}</a:t>
              </a:r>
              <a:endParaRPr lang="en-US" b="0" dirty="0">
                <a:latin typeface="IBM Plex Sans" panose="020B0503050203000203" pitchFamily="34" charset="77"/>
                <a:ea typeface="Roboto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18524C-9904-6467-1562-01630D2CD5E3}"/>
                </a:ext>
              </a:extLst>
            </p:cNvPr>
            <p:cNvSpPr/>
            <p:nvPr/>
          </p:nvSpPr>
          <p:spPr>
            <a:xfrm>
              <a:off x="1179474" y="2313183"/>
              <a:ext cx="7781692" cy="33955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DB0FE6-2D95-4A5E-598D-B0D82F20ACB2}"/>
                </a:ext>
              </a:extLst>
            </p:cNvPr>
            <p:cNvSpPr txBox="1"/>
            <p:nvPr/>
          </p:nvSpPr>
          <p:spPr>
            <a:xfrm>
              <a:off x="1300975" y="2128023"/>
              <a:ext cx="819615" cy="3657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>
                  <a:latin typeface="IBM Plex Sans"/>
                  <a:ea typeface="Roboto"/>
                  <a:cs typeface="Arial"/>
                </a:rPr>
                <a:t>jobs:</a:t>
              </a:r>
              <a:endParaRPr lang="en-US" b="0" i="0" dirty="0" err="1">
                <a:latin typeface="IBM Plex Sans" panose="020B0503050203000203" pitchFamily="34" charset="77"/>
                <a:ea typeface="Robot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BF0AA3-EB0D-ACFD-B650-49A9D3DF053F}"/>
                </a:ext>
              </a:extLst>
            </p:cNvPr>
            <p:cNvSpPr txBox="1"/>
            <p:nvPr/>
          </p:nvSpPr>
          <p:spPr>
            <a:xfrm>
              <a:off x="1468244" y="2648415"/>
              <a:ext cx="5540297" cy="28623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>
                  <a:latin typeface="IBM Plex Sans"/>
                  <a:ea typeface="Roboto"/>
                  <a:cs typeface="Arial"/>
                </a:rPr>
                <a:t>build:</a:t>
              </a:r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environment: build </a:t>
              </a:r>
              <a:endParaRPr lang="en-US" dirty="0"/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env: </a:t>
              </a:r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   JobVar1: ${{ </a:t>
              </a:r>
              <a:r>
                <a:rPr lang="en-US" b="0" dirty="0" err="1">
                  <a:latin typeface="IBM Plex Sans"/>
                  <a:ea typeface="Roboto"/>
                  <a:cs typeface="Arial"/>
                </a:rPr>
                <a:t>secrets.EnvironmentSecret</a:t>
              </a:r>
              <a:r>
                <a:rPr lang="en-US" b="0" dirty="0">
                  <a:latin typeface="IBM Plex Sans"/>
                  <a:ea typeface="Roboto"/>
                  <a:cs typeface="Arial"/>
                </a:rPr>
                <a:t> }}</a:t>
              </a:r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   JobVar2: ${{ </a:t>
              </a:r>
              <a:r>
                <a:rPr lang="en-US" b="0" dirty="0" err="1">
                  <a:latin typeface="IBM Plex Sans"/>
                  <a:ea typeface="Roboto"/>
                  <a:cs typeface="Arial"/>
                </a:rPr>
                <a:t>vars.EnvironmentVariable</a:t>
              </a:r>
              <a:r>
                <a:rPr lang="en-US" b="0" dirty="0">
                  <a:latin typeface="IBM Plex Sans"/>
                  <a:ea typeface="Roboto"/>
                  <a:cs typeface="Arial"/>
                </a:rPr>
                <a:t> }} </a:t>
              </a:r>
            </a:p>
            <a:p>
              <a:endParaRPr lang="en-US" b="0" dirty="0">
                <a:latin typeface="IBM Plex Sans"/>
                <a:ea typeface="Roboto"/>
                <a:cs typeface="Arial"/>
              </a:endParaRPr>
            </a:p>
            <a:p>
              <a:endParaRPr lang="en-US" b="0" dirty="0">
                <a:latin typeface="IBM Plex Sans"/>
                <a:ea typeface="Roboto"/>
                <a:cs typeface="Arial"/>
              </a:endParaRPr>
            </a:p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      </a:t>
              </a:r>
              <a:br>
                <a:rPr lang="en-US" b="0" dirty="0">
                  <a:latin typeface="IBM Plex Sans"/>
                  <a:ea typeface="Roboto"/>
                  <a:cs typeface="Arial"/>
                </a:rPr>
              </a:br>
              <a:r>
                <a:rPr lang="en-US" b="0" dirty="0">
                  <a:latin typeface="IBM Plex Sans"/>
                  <a:ea typeface="Roboto"/>
                  <a:cs typeface="Arial"/>
                </a:rPr>
                <a:t>   </a:t>
              </a:r>
              <a:endParaRPr lang="en-US" dirty="0"/>
            </a:p>
            <a:p>
              <a:endParaRPr lang="en-US" b="0" dirty="0">
                <a:latin typeface="IBM Plex Sans"/>
                <a:ea typeface="Roboto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FB8EFC-E466-35CC-2C82-1BE5FA28BD1E}"/>
                </a:ext>
              </a:extLst>
            </p:cNvPr>
            <p:cNvSpPr/>
            <p:nvPr/>
          </p:nvSpPr>
          <p:spPr>
            <a:xfrm>
              <a:off x="1515172" y="4368026"/>
              <a:ext cx="7001107" cy="10166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B454BE-819C-10EB-6E03-776DD953A401}"/>
                </a:ext>
              </a:extLst>
            </p:cNvPr>
            <p:cNvSpPr txBox="1"/>
            <p:nvPr/>
          </p:nvSpPr>
          <p:spPr>
            <a:xfrm>
              <a:off x="1709853" y="4181708"/>
              <a:ext cx="893957" cy="37505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>
                  <a:latin typeface="IBM Plex Sans"/>
                  <a:ea typeface="Roboto"/>
                  <a:cs typeface="Arial"/>
                </a:rPr>
                <a:t>steps:</a:t>
              </a:r>
              <a:endParaRPr lang="en-US" b="0" i="0" dirty="0" err="1">
                <a:latin typeface="IBM Plex Sans" panose="020B0503050203000203" pitchFamily="34" charset="77"/>
                <a:ea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102F68-E183-5413-2F81-E2E9E143B41F}"/>
                </a:ext>
              </a:extLst>
            </p:cNvPr>
            <p:cNvSpPr txBox="1"/>
            <p:nvPr/>
          </p:nvSpPr>
          <p:spPr>
            <a:xfrm>
              <a:off x="1774902" y="4767146"/>
              <a:ext cx="608856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0" dirty="0">
                  <a:latin typeface="IBM Plex Sans"/>
                  <a:ea typeface="Roboto"/>
                  <a:cs typeface="Arial"/>
                </a:rPr>
                <a:t>run: </a:t>
              </a:r>
              <a:r>
                <a:rPr lang="en-US" b="0" dirty="0" err="1">
                  <a:latin typeface="IBM Plex Sans"/>
                  <a:ea typeface="Roboto"/>
                  <a:cs typeface="Arial"/>
                </a:rPr>
                <a:t>cmd</a:t>
              </a:r>
              <a:r>
                <a:rPr lang="en-US" b="0" dirty="0">
                  <a:latin typeface="IBM Plex Sans"/>
                  <a:ea typeface="Roboto"/>
                  <a:cs typeface="Arial"/>
                </a:rPr>
                <a:t> ${{ env.Var1 }}   ${{ env.JobVar2 }}</a:t>
              </a:r>
              <a:endParaRPr lang="en-US" b="0" i="0" dirty="0">
                <a:latin typeface="IBM Plex Sans" panose="020B0503050203000203" pitchFamily="34" charset="77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234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F0762A-6B49-5BE4-0A46-63501406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/>
              </a:rPr>
              <a:t>Jobs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BA0FE2-6FDD-2453-D2A7-5306B3A9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8" y="1153725"/>
            <a:ext cx="8058384" cy="527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F8782-A305-EA5B-30CE-5EBC4001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FBFD-6E46-54C3-00BF-C6640A488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" y="1363027"/>
            <a:ext cx="5032862" cy="1778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3046B-F2C9-06D7-F0A5-E074BF450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242" y="1363027"/>
            <a:ext cx="6067454" cy="17782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B196BB-D760-863E-D1FD-0C923CCD2BA2}"/>
              </a:ext>
            </a:extLst>
          </p:cNvPr>
          <p:cNvCxnSpPr>
            <a:cxnSpLocks/>
          </p:cNvCxnSpPr>
          <p:nvPr/>
        </p:nvCxnSpPr>
        <p:spPr>
          <a:xfrm flipH="1">
            <a:off x="2885478" y="2700169"/>
            <a:ext cx="1632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2325FD-D26F-9DC8-78E8-73A0EB226461}"/>
              </a:ext>
            </a:extLst>
          </p:cNvPr>
          <p:cNvCxnSpPr>
            <a:cxnSpLocks/>
          </p:cNvCxnSpPr>
          <p:nvPr/>
        </p:nvCxnSpPr>
        <p:spPr>
          <a:xfrm flipH="1">
            <a:off x="9083676" y="2691204"/>
            <a:ext cx="1632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4D96251-C5CF-E9ED-F798-EA39A5696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30" y="3429000"/>
            <a:ext cx="6847635" cy="229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3F621B-13E3-1746-69A8-03B4619C6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296821"/>
            <a:ext cx="10515600" cy="504741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IBM Plex Sans"/>
                <a:hlinkClick r:id="rId2"/>
              </a:rPr>
              <a:t>https://github.com/kathikelRG/PASS_SUMMIT_2023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3"/>
              </a:rPr>
              <a:t>Building JDBC connection string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4"/>
              </a:rPr>
              <a:t>Udemy GitHub Actions course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5"/>
              </a:rPr>
              <a:t>Udemy YAML course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6"/>
              </a:rPr>
              <a:t>Reusable workflows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7"/>
              </a:rPr>
              <a:t>GitHub Actions Marketplace</a:t>
            </a:r>
            <a:endParaRPr lang="en-US" dirty="0">
              <a:latin typeface="IBM Plex Sans"/>
            </a:endParaRPr>
          </a:p>
          <a:p>
            <a:r>
              <a:rPr lang="en-US" dirty="0">
                <a:latin typeface="IBM Plex Sans"/>
                <a:hlinkClick r:id="rId8"/>
              </a:rPr>
              <a:t>Triggers</a:t>
            </a:r>
            <a:endParaRPr lang="en-US"/>
          </a:p>
          <a:p>
            <a:r>
              <a:rPr lang="en-US" dirty="0">
                <a:latin typeface="IBM Plex Sans"/>
                <a:hlinkClick r:id="rId9"/>
              </a:rPr>
              <a:t>Kerberos on Linux for GitHub hosted runners</a:t>
            </a:r>
            <a:endParaRPr lang="en-US"/>
          </a:p>
          <a:p>
            <a:r>
              <a:rPr lang="en-US" dirty="0">
                <a:latin typeface="IBM Plex Sans"/>
                <a:hlinkClick r:id="rId10"/>
              </a:rPr>
              <a:t>GitHub Actions pricing</a:t>
            </a:r>
            <a:br>
              <a:rPr lang="en-US" dirty="0"/>
            </a:b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06CEF-D3EF-23BC-9D9C-D71B8676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02941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23ED68-997B-C8EA-9E03-DC2BDAF6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IBM Plex Sans"/>
              </a:rPr>
              <a:t>Workflows are YAML files</a:t>
            </a:r>
            <a:endParaRPr lang="en-US"/>
          </a:p>
          <a:p>
            <a:r>
              <a:rPr lang="en-US">
                <a:latin typeface="IBM Plex Sans"/>
              </a:rPr>
              <a:t>.</a:t>
            </a:r>
            <a:r>
              <a:rPr lang="en-US" err="1">
                <a:latin typeface="IBM Plex Sans"/>
              </a:rPr>
              <a:t>github</a:t>
            </a:r>
            <a:r>
              <a:rPr lang="en-US">
                <a:latin typeface="IBM Plex Sans"/>
              </a:rPr>
              <a:t>/workflows</a:t>
            </a:r>
            <a:endParaRPr lang="en-US"/>
          </a:p>
          <a:p>
            <a:r>
              <a:rPr lang="en-US">
                <a:latin typeface="IBM Plex Sans"/>
              </a:rPr>
              <a:t>Jobs and job steps</a:t>
            </a:r>
          </a:p>
          <a:p>
            <a:r>
              <a:rPr lang="en-US">
                <a:latin typeface="IBM Plex Sans"/>
              </a:rPr>
              <a:t>Environments</a:t>
            </a:r>
            <a:endParaRPr lang="en-US"/>
          </a:p>
          <a:p>
            <a:r>
              <a:rPr lang="en-US">
                <a:latin typeface="IBM Plex Sans"/>
              </a:rPr>
              <a:t>Secrets and variables</a:t>
            </a:r>
            <a:endParaRPr lang="en-US"/>
          </a:p>
          <a:p>
            <a:r>
              <a:rPr lang="en-US"/>
              <a:t>Runners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B4DFB-94C5-08FD-DE40-5FD4BEAE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Summary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Kathi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1" y="2560817"/>
            <a:ext cx="6277897" cy="647786"/>
          </a:xfrm>
        </p:spPr>
        <p:txBody>
          <a:bodyPr/>
          <a:lstStyle/>
          <a:p>
            <a:r>
              <a:rPr lang="en-US"/>
              <a:t>Customer Success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Kathi.Kellenberger@red-gate.com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Redgate Software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I’ve worked with SQL Server for 25 years as a developer, DBA, and now at Redgate. I’m a former Data Platform MVP and love to present and write about SQL Server.</a:t>
            </a:r>
            <a:br>
              <a:rPr lang="en-GB"/>
            </a:br>
            <a:r>
              <a:rPr lang="en-GB"/>
              <a:t>You can find my work on Amazon and Pluralsight.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Kellenberger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109FD4F-27F3-D965-3B06-3AA1F1135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941" y="5244387"/>
            <a:ext cx="457200" cy="457200"/>
          </a:xfrm>
          <a:prstGeom prst="rect">
            <a:avLst/>
          </a:prstGeom>
        </p:spPr>
      </p:pic>
      <p:pic>
        <p:nvPicPr>
          <p:cNvPr id="33" name="Picture Placeholder 3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AAC53681-D297-4AB2-6AA9-7C8ACA2E761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b="6250"/>
          <a:stretch>
            <a:fillRect/>
          </a:stretch>
        </p:blipFill>
        <p:spPr/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F8B8FD-2C03-F6A0-C590-B9138E5E9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1" y="5797595"/>
            <a:ext cx="485775" cy="457200"/>
          </a:xfrm>
          <a:prstGeom prst="rect">
            <a:avLst/>
          </a:prstGeom>
        </p:spPr>
      </p:pic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DD760DB-8BC6-C2F4-FFA4-C264533B1A06}"/>
              </a:ext>
            </a:extLst>
          </p:cNvPr>
          <p:cNvSpPr txBox="1">
            <a:spLocks/>
          </p:cNvSpPr>
          <p:nvPr/>
        </p:nvSpPr>
        <p:spPr bwMode="auto">
          <a:xfrm>
            <a:off x="858414" y="5749591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400" b="1" i="0" kern="1200">
                <a:solidFill>
                  <a:srgbClr val="E6E6E6"/>
                </a:solidFill>
                <a:latin typeface="IBM Plex Sans SemiBold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Linkedin.com/in/</a:t>
            </a:r>
            <a:r>
              <a:rPr lang="en-US" err="1"/>
              <a:t>kathikellenberger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B4D180-20B4-0CFE-98BF-A0F40F290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latin typeface="IBM Plex Sans"/>
              </a:rPr>
              <a:t>Create fork from github.com/</a:t>
            </a:r>
            <a:r>
              <a:rPr lang="en-US" err="1">
                <a:latin typeface="IBM Plex Sans"/>
              </a:rPr>
              <a:t>kathikelrg</a:t>
            </a:r>
            <a:r>
              <a:rPr lang="en-US">
                <a:latin typeface="IBM Plex Sans"/>
              </a:rPr>
              <a:t>/pass_summit2023</a:t>
            </a:r>
          </a:p>
          <a:p>
            <a:r>
              <a:rPr lang="en-US">
                <a:latin typeface="IBM Plex Sans"/>
              </a:rPr>
              <a:t>Set up databases, such as Azure SQL DB, Azure VMs, RDS, etc.</a:t>
            </a:r>
          </a:p>
          <a:p>
            <a:r>
              <a:rPr lang="en-US">
                <a:latin typeface="IBM Plex Sans"/>
              </a:rPr>
              <a:t>Set up environments, secrets, and variables</a:t>
            </a:r>
          </a:p>
          <a:p>
            <a:r>
              <a:rPr lang="en-US">
                <a:latin typeface="IBM Plex Sans"/>
              </a:rPr>
              <a:t>Set up runners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F154D-07FC-778A-349F-9D10DCC1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Set up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09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C41A339-E429-9FE1-6E4B-7C345F2C0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7094" y="565982"/>
            <a:ext cx="2285998" cy="22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0396" y="2264469"/>
            <a:ext cx="6116493" cy="553208"/>
          </a:xfrm>
        </p:spPr>
        <p:txBody>
          <a:bodyPr/>
          <a:lstStyle/>
          <a:p>
            <a:r>
              <a:rPr lang="en-US"/>
              <a:t>Kathi Kellenberger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942006-B6C3-1A62-22EE-87045913B9C9}"/>
              </a:ext>
            </a:extLst>
          </p:cNvPr>
          <p:cNvSpPr txBox="1">
            <a:spLocks/>
          </p:cNvSpPr>
          <p:nvPr/>
        </p:nvSpPr>
        <p:spPr bwMode="auto">
          <a:xfrm>
            <a:off x="610396" y="2935381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Kathi.Kellenberger@red-gate.com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064221C-F5D5-851D-29F1-0302B0BE17F6}"/>
              </a:ext>
            </a:extLst>
          </p:cNvPr>
          <p:cNvSpPr txBox="1">
            <a:spLocks/>
          </p:cNvSpPr>
          <p:nvPr/>
        </p:nvSpPr>
        <p:spPr bwMode="auto">
          <a:xfrm>
            <a:off x="610394" y="3440585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400" b="1" i="0" kern="1200">
                <a:solidFill>
                  <a:srgbClr val="E6E6E6"/>
                </a:solidFill>
                <a:latin typeface="IBM Plex Sans SemiBold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Linkedin.com/in/</a:t>
            </a:r>
            <a:r>
              <a:rPr lang="en-US" err="1"/>
              <a:t>kathikellenberger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10553-662F-2CBD-1AC1-C4AF25D97216}"/>
              </a:ext>
            </a:extLst>
          </p:cNvPr>
          <p:cNvSpPr txBox="1"/>
          <p:nvPr/>
        </p:nvSpPr>
        <p:spPr>
          <a:xfrm>
            <a:off x="734121" y="4562707"/>
            <a:ext cx="6999248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latin typeface="IBM Plex Sans"/>
                <a:ea typeface="Roboto"/>
                <a:cs typeface="Arial"/>
              </a:rPr>
              <a:t>Find me at Booth #100</a:t>
            </a:r>
          </a:p>
          <a:p>
            <a:endParaRPr lang="en-US" b="0">
              <a:solidFill>
                <a:srgbClr val="FFFFFF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r>
              <a:rPr lang="en-US" b="0" dirty="0">
                <a:solidFill>
                  <a:srgbClr val="FFFFFF"/>
                </a:solidFill>
                <a:latin typeface="IBM Plex Sans"/>
                <a:ea typeface="Roboto"/>
                <a:cs typeface="Arial"/>
              </a:rPr>
              <a:t>Professional Power Hour: Career Change  with Kendra Little</a:t>
            </a:r>
          </a:p>
          <a:p>
            <a:r>
              <a:rPr lang="en-US" b="0" dirty="0">
                <a:solidFill>
                  <a:srgbClr val="FFFFFF"/>
                </a:solidFill>
                <a:latin typeface="IBM Plex Sans"/>
                <a:ea typeface="Roboto"/>
                <a:cs typeface="Arial"/>
              </a:rPr>
              <a:t>        Friday 1:00 PM Community Zone</a:t>
            </a:r>
          </a:p>
          <a:p>
            <a:endParaRPr lang="en-US" b="0">
              <a:solidFill>
                <a:srgbClr val="FFFFFF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59C1-5D7A-E881-21BB-02060CD9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What's GitHub Actions?</a:t>
            </a:r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0541A56-ED79-4850-4DEF-E9C3B6DA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5" y="1960070"/>
            <a:ext cx="9977496" cy="21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DC02E-A61C-1DE3-AA9C-5A5A89437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BM Plex Sans"/>
              </a:rPr>
              <a:t>Azure VMs</a:t>
            </a:r>
          </a:p>
          <a:p>
            <a:r>
              <a:rPr lang="en-US">
                <a:latin typeface="IBM Plex Sans"/>
              </a:rPr>
              <a:t>1 VM with multiple roles </a:t>
            </a:r>
          </a:p>
          <a:p>
            <a:r>
              <a:rPr lang="en-US" dirty="0">
                <a:latin typeface="IBM Plex Sans"/>
              </a:rPr>
              <a:t>Flyway Community (free, open-source) owned by Redgate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A0F472-B966-48D1-F5D9-B555CD3E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/>
              </a:rPr>
              <a:t>My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2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41AD8-6F85-F9AB-E05F-3C7A56D7E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41" y="1273757"/>
            <a:ext cx="4389766" cy="1325563"/>
          </a:xfrm>
        </p:spPr>
        <p:txBody>
          <a:bodyPr/>
          <a:lstStyle/>
          <a:p>
            <a:r>
              <a:rPr lang="en-US">
                <a:latin typeface="IBM Plex Sans"/>
              </a:rPr>
              <a:t>DEMO!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8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4E1AC-590E-40FE-9935-272FBE470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2334872"/>
            <a:ext cx="49237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Sans"/>
              </a:rPr>
              <a:t>    Workflows</a:t>
            </a:r>
          </a:p>
          <a:p>
            <a:pPr marL="0" indent="0">
              <a:buNone/>
            </a:pPr>
            <a:r>
              <a:rPr lang="en-US" dirty="0">
                <a:latin typeface="IBM Plex Sans"/>
              </a:rPr>
              <a:t>    Actions</a:t>
            </a:r>
          </a:p>
          <a:p>
            <a:pPr marL="0" indent="0">
              <a:buNone/>
            </a:pPr>
            <a:r>
              <a:rPr lang="en-US" dirty="0">
                <a:latin typeface="IBM Plex Sans"/>
              </a:rPr>
              <a:t>    Variables and secrets</a:t>
            </a:r>
          </a:p>
          <a:p>
            <a:pPr marL="0" indent="0">
              <a:buNone/>
            </a:pPr>
            <a:r>
              <a:rPr lang="en-US" dirty="0">
                <a:latin typeface="IBM Plex Sans"/>
              </a:rPr>
              <a:t>    Jobs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ECD8DE-2EFE-AF50-B345-66A4C56C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Actions Components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EC2FDB6-5F10-DDD3-0A27-918D4D6FB33E}"/>
              </a:ext>
            </a:extLst>
          </p:cNvPr>
          <p:cNvSpPr txBox="1">
            <a:spLocks/>
          </p:cNvSpPr>
          <p:nvPr/>
        </p:nvSpPr>
        <p:spPr bwMode="auto">
          <a:xfrm>
            <a:off x="5717391" y="2334872"/>
            <a:ext cx="464401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Triggers</a:t>
            </a:r>
          </a:p>
          <a:p>
            <a:pPr marL="0" indent="0">
              <a:buFont typeface="Arial"/>
              <a:buNone/>
            </a:pPr>
            <a:r>
              <a:rPr lang="en-US"/>
              <a:t> Runners</a:t>
            </a:r>
          </a:p>
          <a:p>
            <a:pPr marL="0" indent="0">
              <a:buFont typeface="Arial"/>
              <a:buNone/>
            </a:pPr>
            <a:r>
              <a:rPr lang="en-US"/>
              <a:t> Environments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6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B07066-18B6-574D-4DF8-01136E53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Workflows: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34D23-86B5-09E6-A16D-5CCFF63C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1596498"/>
            <a:ext cx="43243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1128019F-AC4B-B63C-702F-5D3C76537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052" y="3269188"/>
            <a:ext cx="4365038" cy="290688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C367AF-3631-4AC1-8DAC-6A598714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oup of people sitting at a table with microphones&#10;&#10;Description automatically generated">
            <a:extLst>
              <a:ext uri="{FF2B5EF4-FFF2-40B4-BE49-F238E27FC236}">
                <a16:creationId xmlns:a16="http://schemas.microsoft.com/office/drawing/2014/main" id="{74F6FB84-37DA-DB31-2292-BF9119B5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48" y="175815"/>
            <a:ext cx="4506148" cy="3010370"/>
          </a:xfrm>
          <a:prstGeom prst="rect">
            <a:avLst/>
          </a:prstGeom>
        </p:spPr>
      </p:pic>
      <p:pic>
        <p:nvPicPr>
          <p:cNvPr id="6" name="Picture 5" descr="A group of people sitting at a table with microphones&#10;&#10;Description automatically generated">
            <a:extLst>
              <a:ext uri="{FF2B5EF4-FFF2-40B4-BE49-F238E27FC236}">
                <a16:creationId xmlns:a16="http://schemas.microsoft.com/office/drawing/2014/main" id="{F7719D87-6398-B513-412E-70ED00F61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096" y="204439"/>
            <a:ext cx="4412075" cy="29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A53C1-B0EE-3647-7838-4FDCEB75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BM Plex Sans"/>
              </a:rPr>
              <a:t>Yet another markup language</a:t>
            </a:r>
          </a:p>
          <a:p>
            <a:r>
              <a:rPr lang="en-US" dirty="0">
                <a:latin typeface="IBM Plex Sans"/>
              </a:rPr>
              <a:t>YAML </a:t>
            </a:r>
            <a:r>
              <a:rPr lang="en-US" dirty="0" err="1">
                <a:latin typeface="IBM Plex Sans"/>
              </a:rPr>
              <a:t>ain't</a:t>
            </a:r>
            <a:r>
              <a:rPr lang="en-US" dirty="0">
                <a:latin typeface="IBM Plex Sans"/>
              </a:rPr>
              <a:t> markup language</a:t>
            </a:r>
          </a:p>
          <a:p>
            <a:r>
              <a:rPr lang="en-US" dirty="0">
                <a:latin typeface="IBM Plex Sans"/>
              </a:rPr>
              <a:t>YAML is UNFORGIVING!! </a:t>
            </a:r>
            <a:endParaRPr lang="en-US" dirty="0"/>
          </a:p>
          <a:p>
            <a:pPr lvl="1"/>
            <a:r>
              <a:rPr lang="en-US" dirty="0">
                <a:latin typeface="IBM Plex Sans"/>
              </a:rPr>
              <a:t>Use </a:t>
            </a:r>
            <a:r>
              <a:rPr lang="en-US" err="1">
                <a:latin typeface="IBM Plex Sans"/>
              </a:rPr>
              <a:t>VSCode</a:t>
            </a:r>
            <a:r>
              <a:rPr lang="en-US" dirty="0">
                <a:latin typeface="IBM Plex Sans"/>
              </a:rPr>
              <a:t> to edit</a:t>
            </a:r>
          </a:p>
          <a:p>
            <a:pPr lvl="1"/>
            <a:r>
              <a:rPr lang="en-US" dirty="0">
                <a:latin typeface="IBM Plex Sans"/>
              </a:rPr>
              <a:t>Extra spaces and tabs break </a:t>
            </a:r>
            <a:r>
              <a:rPr lang="en-US" dirty="0" err="1">
                <a:latin typeface="IBM Plex Sans"/>
              </a:rPr>
              <a:t>yaml</a:t>
            </a:r>
            <a:endParaRPr lang="en-US" dirty="0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914726-2A30-5362-80F6-83C34B61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/>
              </a:rPr>
              <a:t>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22752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Redgate theme v2</vt:lpstr>
      <vt:lpstr>Introduction to GitHub Actions</vt:lpstr>
      <vt:lpstr>Kathi</vt:lpstr>
      <vt:lpstr>What's GitHub Actions?</vt:lpstr>
      <vt:lpstr>My setup</vt:lpstr>
      <vt:lpstr>DEMO!</vt:lpstr>
      <vt:lpstr>GitHub Actions Components</vt:lpstr>
      <vt:lpstr>Workflows: Files</vt:lpstr>
      <vt:lpstr>PowerPoint Presentation</vt:lpstr>
      <vt:lpstr>YAML</vt:lpstr>
      <vt:lpstr>Triggers</vt:lpstr>
      <vt:lpstr>Actions</vt:lpstr>
      <vt:lpstr>Actions</vt:lpstr>
      <vt:lpstr>Environments</vt:lpstr>
      <vt:lpstr>Variables and secrets</vt:lpstr>
      <vt:lpstr>PowerPoint Presentation</vt:lpstr>
      <vt:lpstr>Jobs</vt:lpstr>
      <vt:lpstr>Runners</vt:lpstr>
      <vt:lpstr>Resources</vt:lpstr>
      <vt:lpstr>Summary</vt:lpstr>
      <vt:lpstr>Set up demo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revision>163</cp:revision>
  <cp:lastPrinted>2015-12-02T11:41:23Z</cp:lastPrinted>
  <dcterms:created xsi:type="dcterms:W3CDTF">2015-11-25T13:50:45Z</dcterms:created>
  <dcterms:modified xsi:type="dcterms:W3CDTF">2023-11-08T14:30:14Z</dcterms:modified>
  <cp:category/>
</cp:coreProperties>
</file>